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6"/>
  </p:notesMasterIdLst>
  <p:sldIdLst>
    <p:sldId id="256" r:id="rId2"/>
    <p:sldId id="257" r:id="rId3"/>
    <p:sldId id="267" r:id="rId4"/>
    <p:sldId id="268" r:id="rId5"/>
    <p:sldId id="269" r:id="rId6"/>
    <p:sldId id="279" r:id="rId7"/>
    <p:sldId id="276" r:id="rId8"/>
    <p:sldId id="280" r:id="rId9"/>
    <p:sldId id="281" r:id="rId10"/>
    <p:sldId id="273" r:id="rId11"/>
    <p:sldId id="282" r:id="rId12"/>
    <p:sldId id="274" r:id="rId13"/>
    <p:sldId id="283" r:id="rId14"/>
    <p:sldId id="275" r:id="rId15"/>
  </p:sldIdLst>
  <p:sldSz cx="9144000" cy="5143500" type="screen16x9"/>
  <p:notesSz cx="6858000" cy="9144000"/>
  <p:embeddedFontLst>
    <p:embeddedFont>
      <p:font typeface="Roboto" panose="02000000000000000000" pitchFamily="2" charset="0"/>
      <p:regular r:id="rId17"/>
      <p:bold r:id="rId18"/>
      <p:italic r:id="rId18"/>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1360"/>
  </p:normalViewPr>
  <p:slideViewPr>
    <p:cSldViewPr snapToGrid="0" snapToObjects="1">
      <p:cViewPr varScale="1">
        <p:scale>
          <a:sx n="148" d="100"/>
          <a:sy n="148" d="100"/>
        </p:scale>
        <p:origin x="1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NUL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616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3134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6572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3769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644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66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48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8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834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88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423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0530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85800" y="1597860"/>
            <a:ext cx="7771800" cy="1101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65" name="Shape 65"/>
          <p:cNvSpPr txBox="1">
            <a:spLocks noGrp="1"/>
          </p:cNvSpPr>
          <p:nvPr>
            <p:ph type="body" idx="1"/>
          </p:nvPr>
        </p:nvSpPr>
        <p:spPr>
          <a:xfrm>
            <a:off x="457200" y="120339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800"/>
              <a:buNone/>
              <a:defRPr sz="1800" b="0" i="0" u="none" strike="noStrike" cap="none"/>
            </a:lvl1pPr>
            <a:lvl2pPr marL="914400" marR="0" lvl="1" indent="-228600" algn="l" rtl="0">
              <a:spcBef>
                <a:spcPts val="1600"/>
              </a:spcBef>
              <a:spcAft>
                <a:spcPts val="0"/>
              </a:spcAft>
              <a:buSzPts val="1400"/>
              <a:buNone/>
              <a:defRPr sz="1800" b="0" i="0" u="none" strike="noStrike" cap="none"/>
            </a:lvl2pPr>
            <a:lvl3pPr marL="1371600" marR="0" lvl="2" indent="-228600" algn="l" rtl="0">
              <a:spcBef>
                <a:spcPts val="1600"/>
              </a:spcBef>
              <a:spcAft>
                <a:spcPts val="0"/>
              </a:spcAft>
              <a:buSzPts val="1400"/>
              <a:buNone/>
              <a:defRPr sz="1800" b="0" i="0" u="none" strike="noStrike" cap="none"/>
            </a:lvl3pPr>
            <a:lvl4pPr marL="1828800" marR="0" lvl="3" indent="-228600" algn="l" rtl="0">
              <a:spcBef>
                <a:spcPts val="1600"/>
              </a:spcBef>
              <a:spcAft>
                <a:spcPts val="0"/>
              </a:spcAft>
              <a:buSzPts val="1400"/>
              <a:buNone/>
              <a:defRPr sz="1800" b="0" i="0" u="none" strike="noStrike" cap="none"/>
            </a:lvl4pPr>
            <a:lvl5pPr marL="2286000" marR="0" lvl="4" indent="-228600" algn="l" rtl="0">
              <a:spcBef>
                <a:spcPts val="1600"/>
              </a:spcBef>
              <a:spcAft>
                <a:spcPts val="0"/>
              </a:spcAft>
              <a:buSzPts val="1400"/>
              <a:buNone/>
              <a:defRPr sz="1800" b="0" i="0" u="none" strike="noStrike" cap="none"/>
            </a:lvl5pPr>
            <a:lvl6pPr marL="2743200" marR="0" lvl="5" indent="-228600" algn="l" rtl="0">
              <a:spcBef>
                <a:spcPts val="1600"/>
              </a:spcBef>
              <a:spcAft>
                <a:spcPts val="0"/>
              </a:spcAft>
              <a:buSzPts val="1400"/>
              <a:buNone/>
              <a:defRPr sz="1800" b="0" i="0" u="none" strike="noStrike" cap="none"/>
            </a:lvl6pPr>
            <a:lvl7pPr marL="3200400" marR="0" lvl="6" indent="-228600" algn="l" rtl="0">
              <a:spcBef>
                <a:spcPts val="1600"/>
              </a:spcBef>
              <a:spcAft>
                <a:spcPts val="0"/>
              </a:spcAft>
              <a:buSzPts val="1400"/>
              <a:buNone/>
              <a:defRPr sz="1800" b="0" i="0" u="none" strike="noStrike" cap="none"/>
            </a:lvl7pPr>
            <a:lvl8pPr marL="3657600" marR="0" lvl="7" indent="-228600" algn="l" rtl="0">
              <a:spcBef>
                <a:spcPts val="1600"/>
              </a:spcBef>
              <a:spcAft>
                <a:spcPts val="0"/>
              </a:spcAft>
              <a:buSzPts val="1400"/>
              <a:buNone/>
              <a:defRPr sz="1800" b="0" i="0" u="none" strike="noStrike" cap="none"/>
            </a:lvl8pPr>
            <a:lvl9pPr marL="4114800" marR="0" lvl="8" indent="-228600" algn="l" rtl="0">
              <a:spcBef>
                <a:spcPts val="1600"/>
              </a:spcBef>
              <a:spcAft>
                <a:spcPts val="160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2"/>
                </a:solidFill>
                <a:latin typeface="Roboto"/>
                <a:ea typeface="Roboto"/>
                <a:cs typeface="Roboto"/>
                <a:sym typeface="Roboto"/>
              </a:defRPr>
            </a:lvl1pPr>
            <a:lvl2pPr lvl="1" algn="r">
              <a:spcBef>
                <a:spcPts val="0"/>
              </a:spcBef>
              <a:buNone/>
              <a:defRPr sz="1000">
                <a:solidFill>
                  <a:schemeClr val="lt2"/>
                </a:solidFill>
                <a:latin typeface="Roboto"/>
                <a:ea typeface="Roboto"/>
                <a:cs typeface="Roboto"/>
                <a:sym typeface="Roboto"/>
              </a:defRPr>
            </a:lvl2pPr>
            <a:lvl3pPr lvl="2" algn="r">
              <a:spcBef>
                <a:spcPts val="0"/>
              </a:spcBef>
              <a:buNone/>
              <a:defRPr sz="1000">
                <a:solidFill>
                  <a:schemeClr val="lt2"/>
                </a:solidFill>
                <a:latin typeface="Roboto"/>
                <a:ea typeface="Roboto"/>
                <a:cs typeface="Roboto"/>
                <a:sym typeface="Roboto"/>
              </a:defRPr>
            </a:lvl3pPr>
            <a:lvl4pPr lvl="3" algn="r">
              <a:spcBef>
                <a:spcPts val="0"/>
              </a:spcBef>
              <a:buNone/>
              <a:defRPr sz="1000">
                <a:solidFill>
                  <a:schemeClr val="lt2"/>
                </a:solidFill>
                <a:latin typeface="Roboto"/>
                <a:ea typeface="Roboto"/>
                <a:cs typeface="Roboto"/>
                <a:sym typeface="Roboto"/>
              </a:defRPr>
            </a:lvl4pPr>
            <a:lvl5pPr lvl="4" algn="r">
              <a:spcBef>
                <a:spcPts val="0"/>
              </a:spcBef>
              <a:buNone/>
              <a:defRPr sz="1000">
                <a:solidFill>
                  <a:schemeClr val="lt2"/>
                </a:solidFill>
                <a:latin typeface="Roboto"/>
                <a:ea typeface="Roboto"/>
                <a:cs typeface="Roboto"/>
                <a:sym typeface="Roboto"/>
              </a:defRPr>
            </a:lvl5pPr>
            <a:lvl6pPr lvl="5" algn="r">
              <a:spcBef>
                <a:spcPts val="0"/>
              </a:spcBef>
              <a:buNone/>
              <a:defRPr sz="1000">
                <a:solidFill>
                  <a:schemeClr val="lt2"/>
                </a:solidFill>
                <a:latin typeface="Roboto"/>
                <a:ea typeface="Roboto"/>
                <a:cs typeface="Roboto"/>
                <a:sym typeface="Roboto"/>
              </a:defRPr>
            </a:lvl6pPr>
            <a:lvl7pPr lvl="6" algn="r">
              <a:spcBef>
                <a:spcPts val="0"/>
              </a:spcBef>
              <a:buNone/>
              <a:defRPr sz="1000">
                <a:solidFill>
                  <a:schemeClr val="lt2"/>
                </a:solidFill>
                <a:latin typeface="Roboto"/>
                <a:ea typeface="Roboto"/>
                <a:cs typeface="Roboto"/>
                <a:sym typeface="Roboto"/>
              </a:defRPr>
            </a:lvl7pPr>
            <a:lvl8pPr lvl="7" algn="r">
              <a:spcBef>
                <a:spcPts val="0"/>
              </a:spcBef>
              <a:buNone/>
              <a:defRPr sz="1000">
                <a:solidFill>
                  <a:schemeClr val="lt2"/>
                </a:solidFill>
                <a:latin typeface="Roboto"/>
                <a:ea typeface="Roboto"/>
                <a:cs typeface="Roboto"/>
                <a:sym typeface="Roboto"/>
              </a:defRPr>
            </a:lvl8pPr>
            <a:lvl9pPr lvl="8" algn="r">
              <a:spcBef>
                <a:spcPts val="0"/>
              </a:spcBef>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video" Target="https://www.youtube.com/embed/9GFha86ixxM?feature=oembed" TargetMode="External"/><Relationship Id="rId5"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dirty="0">
                <a:solidFill>
                  <a:srgbClr val="FFFFFF"/>
                </a:solidFill>
              </a:rPr>
              <a:t>Servos</a:t>
            </a:r>
            <a:endParaRPr sz="3600" dirty="0">
              <a:solidFill>
                <a:srgbClr val="FFFFFF"/>
              </a:solidFill>
            </a:endParaRPr>
          </a:p>
        </p:txBody>
      </p:sp>
      <p:sp>
        <p:nvSpPr>
          <p:cNvPr id="71" name="Shape 71"/>
          <p:cNvSpPr txBox="1">
            <a:spLocks noGrp="1"/>
          </p:cNvSpPr>
          <p:nvPr>
            <p:ph type="subTitle" idx="1"/>
          </p:nvPr>
        </p:nvSpPr>
        <p:spPr>
          <a:xfrm>
            <a:off x="461319" y="2796355"/>
            <a:ext cx="8078956"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i="1" dirty="0">
                <a:solidFill>
                  <a:srgbClr val="EFEFEF"/>
                </a:solidFill>
              </a:rPr>
              <a:t>Pete Januarius – June 2019</a:t>
            </a:r>
            <a:endParaRPr sz="1200" i="1" dirty="0">
              <a:solidFill>
                <a:srgbClr val="EFEFEF"/>
              </a:solidFill>
            </a:endParaRPr>
          </a:p>
        </p:txBody>
      </p:sp>
      <p:pic>
        <p:nvPicPr>
          <p:cNvPr id="72" name="Shape 72"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055124" y="477475"/>
            <a:ext cx="5033750" cy="523220"/>
          </a:xfrm>
          <a:prstGeom prst="rect">
            <a:avLst/>
          </a:prstGeom>
          <a:noFill/>
        </p:spPr>
        <p:txBody>
          <a:bodyPr wrap="none" rtlCol="0">
            <a:spAutoFit/>
          </a:bodyPr>
          <a:lstStyle/>
          <a:p>
            <a:r>
              <a:rPr lang="en-US" sz="2800" b="1" dirty="0">
                <a:solidFill>
                  <a:schemeClr val="bg1"/>
                </a:solidFill>
              </a:rPr>
              <a:t>Wiring up the Sweep Project</a:t>
            </a:r>
          </a:p>
        </p:txBody>
      </p:sp>
      <p:pic>
        <p:nvPicPr>
          <p:cNvPr id="2" name="Picture 1">
            <a:extLst>
              <a:ext uri="{FF2B5EF4-FFF2-40B4-BE49-F238E27FC236}">
                <a16:creationId xmlns:a16="http://schemas.microsoft.com/office/drawing/2014/main" id="{C1B6CFAB-9EB0-9343-B9A5-0F549AF25BA8}"/>
              </a:ext>
            </a:extLst>
          </p:cNvPr>
          <p:cNvPicPr>
            <a:picLocks noChangeAspect="1"/>
          </p:cNvPicPr>
          <p:nvPr/>
        </p:nvPicPr>
        <p:blipFill>
          <a:blip r:embed="rId4"/>
          <a:stretch>
            <a:fillRect/>
          </a:stretch>
        </p:blipFill>
        <p:spPr>
          <a:xfrm>
            <a:off x="1568449" y="1237025"/>
            <a:ext cx="6007100" cy="3429000"/>
          </a:xfrm>
          <a:prstGeom prst="rect">
            <a:avLst/>
          </a:prstGeom>
        </p:spPr>
      </p:pic>
    </p:spTree>
    <p:extLst>
      <p:ext uri="{BB962C8B-B14F-4D97-AF65-F5344CB8AC3E}">
        <p14:creationId xmlns:p14="http://schemas.microsoft.com/office/powerpoint/2010/main" val="202935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382938" y="259087"/>
            <a:ext cx="4378122" cy="523220"/>
          </a:xfrm>
          <a:prstGeom prst="rect">
            <a:avLst/>
          </a:prstGeom>
          <a:noFill/>
        </p:spPr>
        <p:txBody>
          <a:bodyPr wrap="none" rtlCol="0">
            <a:spAutoFit/>
          </a:bodyPr>
          <a:lstStyle/>
          <a:p>
            <a:r>
              <a:rPr lang="en-US" sz="2800" b="1" dirty="0">
                <a:solidFill>
                  <a:schemeClr val="bg1"/>
                </a:solidFill>
              </a:rPr>
              <a:t>The Sweep Project Code</a:t>
            </a:r>
          </a:p>
        </p:txBody>
      </p:sp>
      <p:pic>
        <p:nvPicPr>
          <p:cNvPr id="3" name="Picture 2" descr="A screenshot of a cell phone&#10;&#10;Description automatically generated">
            <a:extLst>
              <a:ext uri="{FF2B5EF4-FFF2-40B4-BE49-F238E27FC236}">
                <a16:creationId xmlns:a16="http://schemas.microsoft.com/office/drawing/2014/main" id="{217E93CF-3396-1245-9B89-6C78F2EB3947}"/>
              </a:ext>
            </a:extLst>
          </p:cNvPr>
          <p:cNvPicPr>
            <a:picLocks noChangeAspect="1"/>
          </p:cNvPicPr>
          <p:nvPr/>
        </p:nvPicPr>
        <p:blipFill>
          <a:blip r:embed="rId4"/>
          <a:stretch>
            <a:fillRect/>
          </a:stretch>
        </p:blipFill>
        <p:spPr>
          <a:xfrm>
            <a:off x="2338035" y="782307"/>
            <a:ext cx="4467927" cy="4281520"/>
          </a:xfrm>
          <a:prstGeom prst="rect">
            <a:avLst/>
          </a:prstGeom>
        </p:spPr>
      </p:pic>
    </p:spTree>
    <p:extLst>
      <p:ext uri="{BB962C8B-B14F-4D97-AF65-F5344CB8AC3E}">
        <p14:creationId xmlns:p14="http://schemas.microsoft.com/office/powerpoint/2010/main" val="250680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055124" y="477475"/>
            <a:ext cx="4474302" cy="523220"/>
          </a:xfrm>
          <a:prstGeom prst="rect">
            <a:avLst/>
          </a:prstGeom>
          <a:noFill/>
        </p:spPr>
        <p:txBody>
          <a:bodyPr wrap="none" rtlCol="0">
            <a:spAutoFit/>
          </a:bodyPr>
          <a:lstStyle/>
          <a:p>
            <a:r>
              <a:rPr lang="en-US" sz="2800" b="1" dirty="0">
                <a:solidFill>
                  <a:schemeClr val="bg1"/>
                </a:solidFill>
              </a:rPr>
              <a:t>How do for...loops work?</a:t>
            </a:r>
          </a:p>
        </p:txBody>
      </p:sp>
      <p:sp>
        <p:nvSpPr>
          <p:cNvPr id="4" name="TextBox 3">
            <a:extLst>
              <a:ext uri="{FF2B5EF4-FFF2-40B4-BE49-F238E27FC236}">
                <a16:creationId xmlns:a16="http://schemas.microsoft.com/office/drawing/2014/main" id="{759C8DEB-B87F-384C-AC11-69A07A3DCA85}"/>
              </a:ext>
            </a:extLst>
          </p:cNvPr>
          <p:cNvSpPr txBox="1"/>
          <p:nvPr/>
        </p:nvSpPr>
        <p:spPr>
          <a:xfrm>
            <a:off x="2334848" y="1309816"/>
            <a:ext cx="3914854" cy="1169551"/>
          </a:xfrm>
          <a:prstGeom prst="rect">
            <a:avLst/>
          </a:prstGeom>
          <a:solidFill>
            <a:schemeClr val="bg2"/>
          </a:solidFill>
        </p:spPr>
        <p:txBody>
          <a:bodyPr wrap="none" rtlCol="0">
            <a:spAutoFit/>
          </a:bodyPr>
          <a:lstStyle/>
          <a:p>
            <a:r>
              <a:rPr lang="en-US">
                <a:solidFill>
                  <a:schemeClr val="bg1"/>
                </a:solidFill>
              </a:rPr>
              <a:t>A for...loop is used in code to repeat an action</a:t>
            </a:r>
          </a:p>
          <a:p>
            <a:r>
              <a:rPr lang="en-US">
                <a:solidFill>
                  <a:schemeClr val="bg1"/>
                </a:solidFill>
              </a:rPr>
              <a:t>many times. We can use them to change the</a:t>
            </a:r>
          </a:p>
          <a:p>
            <a:r>
              <a:rPr lang="en-US">
                <a:solidFill>
                  <a:schemeClr val="bg1"/>
                </a:solidFill>
              </a:rPr>
              <a:t>angle of a servo – say from 0 to 180 degrees</a:t>
            </a:r>
          </a:p>
          <a:p>
            <a:r>
              <a:rPr lang="en-US">
                <a:solidFill>
                  <a:schemeClr val="bg1"/>
                </a:solidFill>
              </a:rPr>
              <a:t>over a certain period of time. A for...loop looks</a:t>
            </a:r>
          </a:p>
          <a:p>
            <a:r>
              <a:rPr lang="en-US">
                <a:solidFill>
                  <a:schemeClr val="bg1"/>
                </a:solidFill>
              </a:rPr>
              <a:t>like this....</a:t>
            </a:r>
          </a:p>
        </p:txBody>
      </p:sp>
      <p:sp>
        <p:nvSpPr>
          <p:cNvPr id="6" name="TextBox 5">
            <a:extLst>
              <a:ext uri="{FF2B5EF4-FFF2-40B4-BE49-F238E27FC236}">
                <a16:creationId xmlns:a16="http://schemas.microsoft.com/office/drawing/2014/main" id="{FAB6299F-6E82-CD42-890B-7467BD8AFFBC}"/>
              </a:ext>
            </a:extLst>
          </p:cNvPr>
          <p:cNvSpPr txBox="1"/>
          <p:nvPr/>
        </p:nvSpPr>
        <p:spPr>
          <a:xfrm>
            <a:off x="2334848" y="2883243"/>
            <a:ext cx="3621504" cy="1169551"/>
          </a:xfrm>
          <a:prstGeom prst="rect">
            <a:avLst/>
          </a:prstGeom>
          <a:solidFill>
            <a:schemeClr val="bg2"/>
          </a:solidFill>
        </p:spPr>
        <p:txBody>
          <a:bodyPr wrap="none" rtlCol="0">
            <a:spAutoFit/>
          </a:bodyPr>
          <a:lstStyle/>
          <a:p>
            <a:r>
              <a:rPr lang="en-US" b="1">
                <a:solidFill>
                  <a:schemeClr val="accent3"/>
                </a:solidFill>
                <a:latin typeface="Courier New" panose="02070309020205020404" pitchFamily="49" charset="0"/>
                <a:cs typeface="Courier New" panose="02070309020205020404" pitchFamily="49" charset="0"/>
              </a:rPr>
              <a:t>for</a:t>
            </a:r>
            <a:r>
              <a:rPr lang="en-US" b="1">
                <a:solidFill>
                  <a:schemeClr val="bg1"/>
                </a:solidFill>
                <a:latin typeface="Courier New" panose="02070309020205020404" pitchFamily="49" charset="0"/>
                <a:cs typeface="Courier New" panose="02070309020205020404" pitchFamily="49" charset="0"/>
              </a:rPr>
              <a:t> ( i </a:t>
            </a:r>
            <a:r>
              <a:rPr lang="en-US" b="1">
                <a:solidFill>
                  <a:schemeClr val="accent3"/>
                </a:solidFill>
                <a:latin typeface="Courier New" panose="02070309020205020404" pitchFamily="49" charset="0"/>
                <a:cs typeface="Courier New" panose="02070309020205020404" pitchFamily="49" charset="0"/>
              </a:rPr>
              <a:t>=</a:t>
            </a:r>
            <a:r>
              <a:rPr lang="en-US" b="1">
                <a:solidFill>
                  <a:schemeClr val="bg1"/>
                </a:solidFill>
                <a:latin typeface="Courier New" panose="02070309020205020404" pitchFamily="49" charset="0"/>
                <a:cs typeface="Courier New" panose="02070309020205020404" pitchFamily="49" charset="0"/>
              </a:rPr>
              <a:t> </a:t>
            </a:r>
            <a:r>
              <a:rPr lang="en-US" b="1">
                <a:solidFill>
                  <a:schemeClr val="accent6">
                    <a:lumMod val="60000"/>
                    <a:lumOff val="40000"/>
                  </a:schemeClr>
                </a:solidFill>
                <a:latin typeface="Courier New" panose="02070309020205020404" pitchFamily="49" charset="0"/>
                <a:cs typeface="Courier New" panose="02070309020205020404" pitchFamily="49" charset="0"/>
              </a:rPr>
              <a:t>0</a:t>
            </a:r>
            <a:r>
              <a:rPr lang="en-US" b="1">
                <a:solidFill>
                  <a:schemeClr val="bg1"/>
                </a:solidFill>
                <a:latin typeface="Courier New" panose="02070309020205020404" pitchFamily="49" charset="0"/>
                <a:cs typeface="Courier New" panose="02070309020205020404" pitchFamily="49" charset="0"/>
              </a:rPr>
              <a:t>; i </a:t>
            </a:r>
            <a:r>
              <a:rPr lang="en-US" b="1">
                <a:solidFill>
                  <a:schemeClr val="accent3"/>
                </a:solidFill>
                <a:latin typeface="Courier New" panose="02070309020205020404" pitchFamily="49" charset="0"/>
                <a:cs typeface="Courier New" panose="02070309020205020404" pitchFamily="49" charset="0"/>
              </a:rPr>
              <a:t>&lt;=</a:t>
            </a:r>
            <a:r>
              <a:rPr lang="en-US" b="1">
                <a:solidFill>
                  <a:schemeClr val="bg1"/>
                </a:solidFill>
                <a:latin typeface="Courier New" panose="02070309020205020404" pitchFamily="49" charset="0"/>
                <a:cs typeface="Courier New" panose="02070309020205020404" pitchFamily="49" charset="0"/>
              </a:rPr>
              <a:t> </a:t>
            </a:r>
            <a:r>
              <a:rPr lang="en-US" b="1">
                <a:solidFill>
                  <a:schemeClr val="accent6">
                    <a:lumMod val="60000"/>
                    <a:lumOff val="40000"/>
                  </a:schemeClr>
                </a:solidFill>
                <a:latin typeface="Courier New" panose="02070309020205020404" pitchFamily="49" charset="0"/>
                <a:cs typeface="Courier New" panose="02070309020205020404" pitchFamily="49" charset="0"/>
              </a:rPr>
              <a:t>180</a:t>
            </a:r>
            <a:r>
              <a:rPr lang="en-US" b="1">
                <a:solidFill>
                  <a:schemeClr val="bg1"/>
                </a:solidFill>
                <a:latin typeface="Courier New" panose="02070309020205020404" pitchFamily="49" charset="0"/>
                <a:cs typeface="Courier New" panose="02070309020205020404" pitchFamily="49" charset="0"/>
              </a:rPr>
              <a:t>; i </a:t>
            </a:r>
            <a:r>
              <a:rPr lang="en-US" b="1">
                <a:solidFill>
                  <a:schemeClr val="accent3"/>
                </a:solidFill>
                <a:latin typeface="Courier New" panose="02070309020205020404" pitchFamily="49" charset="0"/>
                <a:cs typeface="Courier New" panose="02070309020205020404" pitchFamily="49" charset="0"/>
              </a:rPr>
              <a:t>+=</a:t>
            </a:r>
            <a:r>
              <a:rPr lang="en-US" b="1">
                <a:solidFill>
                  <a:schemeClr val="bg1"/>
                </a:solidFill>
                <a:latin typeface="Courier New" panose="02070309020205020404" pitchFamily="49" charset="0"/>
                <a:cs typeface="Courier New" panose="02070309020205020404" pitchFamily="49" charset="0"/>
              </a:rPr>
              <a:t> </a:t>
            </a:r>
            <a:r>
              <a:rPr lang="en-US" b="1">
                <a:solidFill>
                  <a:schemeClr val="accent6">
                    <a:lumMod val="60000"/>
                    <a:lumOff val="40000"/>
                  </a:schemeClr>
                </a:solidFill>
                <a:latin typeface="Courier New" panose="02070309020205020404" pitchFamily="49" charset="0"/>
                <a:cs typeface="Courier New" panose="02070309020205020404" pitchFamily="49" charset="0"/>
              </a:rPr>
              <a:t>1</a:t>
            </a:r>
            <a:r>
              <a:rPr lang="en-US" b="1">
                <a:solidFill>
                  <a:schemeClr val="bg1"/>
                </a:solidFill>
                <a:latin typeface="Courier New" panose="02070309020205020404" pitchFamily="49" charset="0"/>
                <a:cs typeface="Courier New" panose="02070309020205020404" pitchFamily="49" charset="0"/>
              </a:rPr>
              <a:t>) {</a:t>
            </a:r>
          </a:p>
          <a:p>
            <a:endParaRPr lang="en-US" b="1">
              <a:solidFill>
                <a:schemeClr val="bg1"/>
              </a:solidFill>
              <a:latin typeface="Courier New" panose="02070309020205020404" pitchFamily="49" charset="0"/>
              <a:cs typeface="Courier New" panose="02070309020205020404" pitchFamily="49" charset="0"/>
            </a:endParaRPr>
          </a:p>
          <a:p>
            <a:r>
              <a:rPr lang="en-US" b="1">
                <a:solidFill>
                  <a:schemeClr val="bg1"/>
                </a:solidFill>
                <a:latin typeface="Courier New" panose="02070309020205020404" pitchFamily="49" charset="0"/>
                <a:cs typeface="Courier New" panose="02070309020205020404" pitchFamily="49" charset="0"/>
              </a:rPr>
              <a:t>    Serial.</a:t>
            </a:r>
            <a:r>
              <a:rPr lang="en-US" b="1">
                <a:solidFill>
                  <a:schemeClr val="accent2">
                    <a:lumMod val="60000"/>
                    <a:lumOff val="40000"/>
                  </a:schemeClr>
                </a:solidFill>
                <a:latin typeface="Courier New" panose="02070309020205020404" pitchFamily="49" charset="0"/>
                <a:cs typeface="Courier New" panose="02070309020205020404" pitchFamily="49" charset="0"/>
              </a:rPr>
              <a:t>println</a:t>
            </a:r>
            <a:r>
              <a:rPr lang="en-US" b="1">
                <a:solidFill>
                  <a:schemeClr val="bg1"/>
                </a:solidFill>
                <a:latin typeface="Courier New" panose="02070309020205020404" pitchFamily="49" charset="0"/>
                <a:cs typeface="Courier New" panose="02070309020205020404" pitchFamily="49" charset="0"/>
              </a:rPr>
              <a:t>(i)</a:t>
            </a:r>
          </a:p>
          <a:p>
            <a:endParaRPr lang="en-US" b="1">
              <a:solidFill>
                <a:schemeClr val="bg1"/>
              </a:solidFill>
              <a:latin typeface="Courier New" panose="02070309020205020404" pitchFamily="49" charset="0"/>
              <a:cs typeface="Courier New" panose="02070309020205020404" pitchFamily="49" charset="0"/>
            </a:endParaRPr>
          </a:p>
          <a:p>
            <a:r>
              <a:rPr lang="en-US" b="1">
                <a:solidFill>
                  <a:schemeClr val="bg1"/>
                </a:solidFill>
                <a:latin typeface="Courier New" panose="02070309020205020404" pitchFamily="49" charset="0"/>
                <a:cs typeface="Courier New" panose="02070309020205020404" pitchFamily="49" charset="0"/>
              </a:rPr>
              <a:t>}</a:t>
            </a:r>
          </a:p>
        </p:txBody>
      </p:sp>
      <p:sp>
        <p:nvSpPr>
          <p:cNvPr id="7" name="Rounded Rectangular Callout 6">
            <a:extLst>
              <a:ext uri="{FF2B5EF4-FFF2-40B4-BE49-F238E27FC236}">
                <a16:creationId xmlns:a16="http://schemas.microsoft.com/office/drawing/2014/main" id="{253A6EAF-52F3-6846-9D70-6AC081EE6E39}"/>
              </a:ext>
            </a:extLst>
          </p:cNvPr>
          <p:cNvSpPr/>
          <p:nvPr/>
        </p:nvSpPr>
        <p:spPr>
          <a:xfrm>
            <a:off x="453082" y="3303373"/>
            <a:ext cx="1474572" cy="593124"/>
          </a:xfrm>
          <a:prstGeom prst="wedgeRoundRectCallout">
            <a:avLst>
              <a:gd name="adj1" fmla="val 130872"/>
              <a:gd name="adj2" fmla="val -79898"/>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100"/>
              <a:t>‘i’ is the counter. It has a start value of 0</a:t>
            </a:r>
          </a:p>
        </p:txBody>
      </p:sp>
      <p:sp>
        <p:nvSpPr>
          <p:cNvPr id="10" name="Rounded Rectangular Callout 9">
            <a:extLst>
              <a:ext uri="{FF2B5EF4-FFF2-40B4-BE49-F238E27FC236}">
                <a16:creationId xmlns:a16="http://schemas.microsoft.com/office/drawing/2014/main" id="{2ED0B78E-9012-884B-9893-8EAF89F1C4BD}"/>
              </a:ext>
            </a:extLst>
          </p:cNvPr>
          <p:cNvSpPr/>
          <p:nvPr/>
        </p:nvSpPr>
        <p:spPr>
          <a:xfrm>
            <a:off x="2334848" y="4323799"/>
            <a:ext cx="1858211" cy="684451"/>
          </a:xfrm>
          <a:prstGeom prst="wedgeRoundRectCallout">
            <a:avLst>
              <a:gd name="adj1" fmla="val 45225"/>
              <a:gd name="adj2" fmla="val -220873"/>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100"/>
              <a:t>‘i &lt;= 180’ is the test to check if the counter has reached 180 yet</a:t>
            </a:r>
          </a:p>
        </p:txBody>
      </p:sp>
      <p:sp>
        <p:nvSpPr>
          <p:cNvPr id="11" name="Rounded Rectangular Callout 10">
            <a:extLst>
              <a:ext uri="{FF2B5EF4-FFF2-40B4-BE49-F238E27FC236}">
                <a16:creationId xmlns:a16="http://schemas.microsoft.com/office/drawing/2014/main" id="{0326B13A-8E0E-4F4C-9002-2E6B25CCF952}"/>
              </a:ext>
            </a:extLst>
          </p:cNvPr>
          <p:cNvSpPr/>
          <p:nvPr/>
        </p:nvSpPr>
        <p:spPr>
          <a:xfrm>
            <a:off x="6445924" y="3710568"/>
            <a:ext cx="1858211" cy="684451"/>
          </a:xfrm>
          <a:prstGeom prst="wedgeRoundRectCallout">
            <a:avLst>
              <a:gd name="adj1" fmla="val -118360"/>
              <a:gd name="adj2" fmla="val -133012"/>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100"/>
              <a:t>‘i += 1’ adds one to ’i’ for every iteration of the loop</a:t>
            </a:r>
          </a:p>
        </p:txBody>
      </p:sp>
    </p:spTree>
    <p:extLst>
      <p:ext uri="{BB962C8B-B14F-4D97-AF65-F5344CB8AC3E}">
        <p14:creationId xmlns:p14="http://schemas.microsoft.com/office/powerpoint/2010/main" val="3423666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911930" y="259087"/>
            <a:ext cx="3320140" cy="523220"/>
          </a:xfrm>
          <a:prstGeom prst="rect">
            <a:avLst/>
          </a:prstGeom>
          <a:noFill/>
        </p:spPr>
        <p:txBody>
          <a:bodyPr wrap="none" rtlCol="0">
            <a:spAutoFit/>
          </a:bodyPr>
          <a:lstStyle/>
          <a:p>
            <a:r>
              <a:rPr lang="en-US" sz="2800" b="1" dirty="0">
                <a:solidFill>
                  <a:schemeClr val="bg1"/>
                </a:solidFill>
              </a:rPr>
              <a:t>Challenge Project</a:t>
            </a:r>
          </a:p>
        </p:txBody>
      </p:sp>
      <p:pic>
        <p:nvPicPr>
          <p:cNvPr id="4" name="Picture 3">
            <a:extLst>
              <a:ext uri="{FF2B5EF4-FFF2-40B4-BE49-F238E27FC236}">
                <a16:creationId xmlns:a16="http://schemas.microsoft.com/office/drawing/2014/main" id="{F70783DC-986F-8740-8D6C-57DFD27179C0}"/>
              </a:ext>
            </a:extLst>
          </p:cNvPr>
          <p:cNvPicPr>
            <a:picLocks noChangeAspect="1"/>
          </p:cNvPicPr>
          <p:nvPr/>
        </p:nvPicPr>
        <p:blipFill rotWithShape="1">
          <a:blip r:embed="rId4"/>
          <a:srcRect l="8556" t="3339" r="11301" b="14332"/>
          <a:stretch/>
        </p:blipFill>
        <p:spPr>
          <a:xfrm>
            <a:off x="337751" y="1021943"/>
            <a:ext cx="4629665" cy="3566985"/>
          </a:xfrm>
          <a:prstGeom prst="rect">
            <a:avLst/>
          </a:prstGeom>
        </p:spPr>
      </p:pic>
      <p:sp>
        <p:nvSpPr>
          <p:cNvPr id="2" name="TextBox 1">
            <a:extLst>
              <a:ext uri="{FF2B5EF4-FFF2-40B4-BE49-F238E27FC236}">
                <a16:creationId xmlns:a16="http://schemas.microsoft.com/office/drawing/2014/main" id="{FCC9F079-D33D-2D45-833F-2A2C90A4DCD2}"/>
              </a:ext>
            </a:extLst>
          </p:cNvPr>
          <p:cNvSpPr txBox="1"/>
          <p:nvPr/>
        </p:nvSpPr>
        <p:spPr>
          <a:xfrm>
            <a:off x="5154862" y="1014156"/>
            <a:ext cx="3451114" cy="2031325"/>
          </a:xfrm>
          <a:prstGeom prst="rect">
            <a:avLst/>
          </a:prstGeom>
          <a:solidFill>
            <a:schemeClr val="bg2"/>
          </a:solidFill>
        </p:spPr>
        <p:txBody>
          <a:bodyPr wrap="square" rtlCol="0">
            <a:spAutoFit/>
          </a:bodyPr>
          <a:lstStyle/>
          <a:p>
            <a:r>
              <a:rPr lang="en-US">
                <a:solidFill>
                  <a:srgbClr val="FFFF00"/>
                </a:solidFill>
              </a:rPr>
              <a:t>Can you create a similar project to your Arduino servo project that you just built. In this version, however, control of the servo will light up one or more LEDs and turn them off accordingly !</a:t>
            </a:r>
          </a:p>
          <a:p>
            <a:endParaRPr lang="en-US">
              <a:solidFill>
                <a:srgbClr val="FFFF00"/>
              </a:solidFill>
            </a:endParaRPr>
          </a:p>
          <a:p>
            <a:endParaRPr lang="en-US">
              <a:solidFill>
                <a:srgbClr val="FFFF00"/>
              </a:solidFill>
            </a:endParaRPr>
          </a:p>
          <a:p>
            <a:r>
              <a:rPr lang="en-US">
                <a:solidFill>
                  <a:srgbClr val="FFC000"/>
                </a:solidFill>
              </a:rPr>
              <a:t>Maybe not as many as the project to the left in the image !</a:t>
            </a:r>
          </a:p>
        </p:txBody>
      </p:sp>
    </p:spTree>
    <p:extLst>
      <p:ext uri="{BB962C8B-B14F-4D97-AF65-F5344CB8AC3E}">
        <p14:creationId xmlns:p14="http://schemas.microsoft.com/office/powerpoint/2010/main" val="909922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pic>
        <p:nvPicPr>
          <p:cNvPr id="3" name="Picture 2" descr="A close up of a logo&#10;&#10;Description automatically generated">
            <a:extLst>
              <a:ext uri="{FF2B5EF4-FFF2-40B4-BE49-F238E27FC236}">
                <a16:creationId xmlns:a16="http://schemas.microsoft.com/office/drawing/2014/main" id="{6A99E23D-83DB-2544-B5F5-9223B92C9FC1}"/>
              </a:ext>
            </a:extLst>
          </p:cNvPr>
          <p:cNvPicPr>
            <a:picLocks noChangeAspect="1"/>
          </p:cNvPicPr>
          <p:nvPr/>
        </p:nvPicPr>
        <p:blipFill>
          <a:blip r:embed="rId4"/>
          <a:stretch>
            <a:fillRect/>
          </a:stretch>
        </p:blipFill>
        <p:spPr>
          <a:xfrm>
            <a:off x="2032000" y="31750"/>
            <a:ext cx="5080000" cy="5080000"/>
          </a:xfrm>
          <a:prstGeom prst="rect">
            <a:avLst/>
          </a:prstGeom>
        </p:spPr>
      </p:pic>
    </p:spTree>
    <p:extLst>
      <p:ext uri="{BB962C8B-B14F-4D97-AF65-F5344CB8AC3E}">
        <p14:creationId xmlns:p14="http://schemas.microsoft.com/office/powerpoint/2010/main" val="977781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5" name="TextBox 4">
            <a:extLst>
              <a:ext uri="{FF2B5EF4-FFF2-40B4-BE49-F238E27FC236}">
                <a16:creationId xmlns:a16="http://schemas.microsoft.com/office/drawing/2014/main" id="{36E1741E-EEBF-C443-A304-D10B235EEDFF}"/>
              </a:ext>
            </a:extLst>
          </p:cNvPr>
          <p:cNvSpPr txBox="1"/>
          <p:nvPr/>
        </p:nvSpPr>
        <p:spPr>
          <a:xfrm>
            <a:off x="1297333" y="1169496"/>
            <a:ext cx="1183337" cy="523220"/>
          </a:xfrm>
          <a:prstGeom prst="rect">
            <a:avLst/>
          </a:prstGeom>
          <a:noFill/>
        </p:spPr>
        <p:txBody>
          <a:bodyPr wrap="none" rtlCol="0">
            <a:spAutoFit/>
          </a:bodyPr>
          <a:lstStyle/>
          <a:p>
            <a:r>
              <a:rPr lang="en-US" sz="2800" b="1" dirty="0">
                <a:solidFill>
                  <a:schemeClr val="bg1"/>
                </a:solidFill>
              </a:rPr>
              <a:t>Goals</a:t>
            </a:r>
          </a:p>
        </p:txBody>
      </p:sp>
      <p:sp>
        <p:nvSpPr>
          <p:cNvPr id="6" name="TextBox 5">
            <a:extLst>
              <a:ext uri="{FF2B5EF4-FFF2-40B4-BE49-F238E27FC236}">
                <a16:creationId xmlns:a16="http://schemas.microsoft.com/office/drawing/2014/main" id="{0C3B0888-E447-0C4E-B6E5-62F5D930694F}"/>
              </a:ext>
            </a:extLst>
          </p:cNvPr>
          <p:cNvSpPr txBox="1"/>
          <p:nvPr/>
        </p:nvSpPr>
        <p:spPr>
          <a:xfrm>
            <a:off x="1297333" y="1911368"/>
            <a:ext cx="3089610" cy="1754326"/>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Understand what a servo is</a:t>
            </a:r>
          </a:p>
          <a:p>
            <a:pPr marL="342900" indent="-342900">
              <a:buClr>
                <a:schemeClr val="bg1"/>
              </a:buClr>
              <a:buFont typeface="+mj-lt"/>
              <a:buAutoNum type="arabicPeriod"/>
            </a:pPr>
            <a:r>
              <a:rPr lang="en-US" sz="1800" dirty="0">
                <a:solidFill>
                  <a:schemeClr val="bg1"/>
                </a:solidFill>
              </a:rPr>
              <a:t>Build a servo circuit with Arduino</a:t>
            </a:r>
          </a:p>
          <a:p>
            <a:pPr marL="342900" indent="-342900">
              <a:buClr>
                <a:schemeClr val="bg1"/>
              </a:buClr>
              <a:buFont typeface="+mj-lt"/>
              <a:buAutoNum type="arabicPeriod"/>
            </a:pPr>
            <a:r>
              <a:rPr lang="en-US" sz="1800" dirty="0">
                <a:solidFill>
                  <a:schemeClr val="bg1"/>
                </a:solidFill>
              </a:rPr>
              <a:t>Code the circuit and experiment</a:t>
            </a:r>
            <a:endParaRPr lang="en-US" sz="1200" dirty="0">
              <a:solidFill>
                <a:schemeClr val="bg1"/>
              </a:solidFill>
            </a:endParaRPr>
          </a:p>
        </p:txBody>
      </p:sp>
      <p:sp>
        <p:nvSpPr>
          <p:cNvPr id="7" name="TextBox 6">
            <a:extLst>
              <a:ext uri="{FF2B5EF4-FFF2-40B4-BE49-F238E27FC236}">
                <a16:creationId xmlns:a16="http://schemas.microsoft.com/office/drawing/2014/main" id="{58F87507-D2E6-5346-90D0-D1DDDCBCD8F3}"/>
              </a:ext>
            </a:extLst>
          </p:cNvPr>
          <p:cNvSpPr txBox="1"/>
          <p:nvPr/>
        </p:nvSpPr>
        <p:spPr>
          <a:xfrm>
            <a:off x="5381112" y="1163745"/>
            <a:ext cx="3002745" cy="523220"/>
          </a:xfrm>
          <a:prstGeom prst="rect">
            <a:avLst/>
          </a:prstGeom>
          <a:noFill/>
        </p:spPr>
        <p:txBody>
          <a:bodyPr wrap="none" rtlCol="0">
            <a:spAutoFit/>
          </a:bodyPr>
          <a:lstStyle/>
          <a:p>
            <a:r>
              <a:rPr lang="en-US" sz="2800" b="1" dirty="0">
                <a:solidFill>
                  <a:schemeClr val="bg1"/>
                </a:solidFill>
              </a:rPr>
              <a:t>Success Criteria</a:t>
            </a:r>
          </a:p>
        </p:txBody>
      </p:sp>
      <p:sp>
        <p:nvSpPr>
          <p:cNvPr id="8" name="TextBox 7">
            <a:extLst>
              <a:ext uri="{FF2B5EF4-FFF2-40B4-BE49-F238E27FC236}">
                <a16:creationId xmlns:a16="http://schemas.microsoft.com/office/drawing/2014/main" id="{C083B4EF-701E-2B40-BE74-F5974F8E099B}"/>
              </a:ext>
            </a:extLst>
          </p:cNvPr>
          <p:cNvSpPr txBox="1"/>
          <p:nvPr/>
        </p:nvSpPr>
        <p:spPr>
          <a:xfrm>
            <a:off x="5415298" y="1911367"/>
            <a:ext cx="2530415" cy="1754326"/>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Able to explain what a servo is</a:t>
            </a:r>
          </a:p>
          <a:p>
            <a:pPr marL="342900" indent="-342900">
              <a:buClr>
                <a:schemeClr val="bg1"/>
              </a:buClr>
              <a:buFont typeface="+mj-lt"/>
              <a:buAutoNum type="arabicPeriod"/>
            </a:pPr>
            <a:r>
              <a:rPr lang="en-US" sz="1800" dirty="0">
                <a:solidFill>
                  <a:schemeClr val="bg1"/>
                </a:solidFill>
              </a:rPr>
              <a:t>Working servo circuits</a:t>
            </a:r>
          </a:p>
          <a:p>
            <a:pPr marL="342900" indent="-342900">
              <a:buClr>
                <a:schemeClr val="bg1"/>
              </a:buClr>
              <a:buFont typeface="+mj-lt"/>
              <a:buAutoNum type="arabicPeriod"/>
            </a:pPr>
            <a:r>
              <a:rPr lang="en-US" sz="1800" dirty="0">
                <a:solidFill>
                  <a:schemeClr val="bg1"/>
                </a:solidFill>
              </a:rPr>
              <a:t>Able to explain how the code works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671257" y="337474"/>
            <a:ext cx="3079689" cy="523220"/>
          </a:xfrm>
          <a:prstGeom prst="rect">
            <a:avLst/>
          </a:prstGeom>
          <a:noFill/>
        </p:spPr>
        <p:txBody>
          <a:bodyPr wrap="none" rtlCol="0">
            <a:spAutoFit/>
          </a:bodyPr>
          <a:lstStyle/>
          <a:p>
            <a:r>
              <a:rPr lang="en-US" sz="2800" b="1" dirty="0">
                <a:solidFill>
                  <a:schemeClr val="bg1"/>
                </a:solidFill>
              </a:rPr>
              <a:t>What is a Servo?</a:t>
            </a:r>
          </a:p>
        </p:txBody>
      </p:sp>
      <p:sp>
        <p:nvSpPr>
          <p:cNvPr id="2" name="TextBox 1">
            <a:extLst>
              <a:ext uri="{FF2B5EF4-FFF2-40B4-BE49-F238E27FC236}">
                <a16:creationId xmlns:a16="http://schemas.microsoft.com/office/drawing/2014/main" id="{C41B7388-261F-4649-8BCF-AC1C17BA601E}"/>
              </a:ext>
            </a:extLst>
          </p:cNvPr>
          <p:cNvSpPr txBox="1"/>
          <p:nvPr/>
        </p:nvSpPr>
        <p:spPr>
          <a:xfrm>
            <a:off x="739687" y="1077662"/>
            <a:ext cx="4128875" cy="1600438"/>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AU"/>
              <a:t>A servo is like a motor but it isn’t a motor. Whilst it has a motor inside it, the real purpose of a servo is to control movement of an output shaft to a precise angle. Have you ever flown on a plane? How do you think the rudders and ailerons move so precisely? On model planes it is usually with servos!</a:t>
            </a:r>
          </a:p>
        </p:txBody>
      </p:sp>
      <p:pic>
        <p:nvPicPr>
          <p:cNvPr id="4" name="Picture 3">
            <a:extLst>
              <a:ext uri="{FF2B5EF4-FFF2-40B4-BE49-F238E27FC236}">
                <a16:creationId xmlns:a16="http://schemas.microsoft.com/office/drawing/2014/main" id="{43707AE7-293D-BF4E-9B08-9F1FF4182B1E}"/>
              </a:ext>
            </a:extLst>
          </p:cNvPr>
          <p:cNvPicPr>
            <a:picLocks noChangeAspect="1"/>
          </p:cNvPicPr>
          <p:nvPr/>
        </p:nvPicPr>
        <p:blipFill>
          <a:blip r:embed="rId4"/>
          <a:stretch>
            <a:fillRect/>
          </a:stretch>
        </p:blipFill>
        <p:spPr>
          <a:xfrm>
            <a:off x="5140410" y="1077662"/>
            <a:ext cx="2587869" cy="3364230"/>
          </a:xfrm>
          <a:prstGeom prst="rect">
            <a:avLst/>
          </a:prstGeom>
        </p:spPr>
      </p:pic>
      <p:sp>
        <p:nvSpPr>
          <p:cNvPr id="5" name="Rounded Rectangular Callout 4">
            <a:extLst>
              <a:ext uri="{FF2B5EF4-FFF2-40B4-BE49-F238E27FC236}">
                <a16:creationId xmlns:a16="http://schemas.microsoft.com/office/drawing/2014/main" id="{0FFCB053-C61B-4441-B67F-8F815A71AA04}"/>
              </a:ext>
            </a:extLst>
          </p:cNvPr>
          <p:cNvSpPr/>
          <p:nvPr/>
        </p:nvSpPr>
        <p:spPr>
          <a:xfrm>
            <a:off x="2219339" y="3764691"/>
            <a:ext cx="2229094" cy="906163"/>
          </a:xfrm>
          <a:prstGeom prst="wedgeRoundRectCallout">
            <a:avLst>
              <a:gd name="adj1" fmla="val 107840"/>
              <a:gd name="adj2" fmla="val -177247"/>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a:t>This is the SG90 Tower Pro servo. You will be using several of these to make Otto’s arms and legs work</a:t>
            </a:r>
          </a:p>
        </p:txBody>
      </p:sp>
    </p:spTree>
    <p:extLst>
      <p:ext uri="{BB962C8B-B14F-4D97-AF65-F5344CB8AC3E}">
        <p14:creationId xmlns:p14="http://schemas.microsoft.com/office/powerpoint/2010/main" val="240212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492744" y="271962"/>
            <a:ext cx="4158511" cy="523220"/>
          </a:xfrm>
          <a:prstGeom prst="rect">
            <a:avLst/>
          </a:prstGeom>
          <a:noFill/>
        </p:spPr>
        <p:txBody>
          <a:bodyPr wrap="none" rtlCol="0">
            <a:spAutoFit/>
          </a:bodyPr>
          <a:lstStyle/>
          <a:p>
            <a:r>
              <a:rPr lang="en-US" sz="2800" b="1" dirty="0">
                <a:solidFill>
                  <a:schemeClr val="bg1"/>
                </a:solidFill>
              </a:rPr>
              <a:t>Servo  - A detailed look</a:t>
            </a:r>
          </a:p>
        </p:txBody>
      </p:sp>
      <p:pic>
        <p:nvPicPr>
          <p:cNvPr id="2" name="Picture 1">
            <a:extLst>
              <a:ext uri="{FF2B5EF4-FFF2-40B4-BE49-F238E27FC236}">
                <a16:creationId xmlns:a16="http://schemas.microsoft.com/office/drawing/2014/main" id="{97DE6038-49EE-A144-B9A9-89B9CBB17786}"/>
              </a:ext>
            </a:extLst>
          </p:cNvPr>
          <p:cNvPicPr>
            <a:picLocks noChangeAspect="1"/>
          </p:cNvPicPr>
          <p:nvPr/>
        </p:nvPicPr>
        <p:blipFill>
          <a:blip r:embed="rId4"/>
          <a:stretch>
            <a:fillRect/>
          </a:stretch>
        </p:blipFill>
        <p:spPr>
          <a:xfrm>
            <a:off x="626077" y="1118786"/>
            <a:ext cx="5004486" cy="3227531"/>
          </a:xfrm>
          <a:prstGeom prst="rect">
            <a:avLst/>
          </a:prstGeom>
        </p:spPr>
      </p:pic>
      <p:sp>
        <p:nvSpPr>
          <p:cNvPr id="6" name="Rounded Rectangular Callout 5">
            <a:extLst>
              <a:ext uri="{FF2B5EF4-FFF2-40B4-BE49-F238E27FC236}">
                <a16:creationId xmlns:a16="http://schemas.microsoft.com/office/drawing/2014/main" id="{91E2C907-07FA-5F44-A4C1-409BCDDF7E51}"/>
              </a:ext>
            </a:extLst>
          </p:cNvPr>
          <p:cNvSpPr/>
          <p:nvPr/>
        </p:nvSpPr>
        <p:spPr>
          <a:xfrm>
            <a:off x="6367849" y="3113904"/>
            <a:ext cx="2265405" cy="1005016"/>
          </a:xfrm>
          <a:prstGeom prst="wedgeRoundRectCallout">
            <a:avLst>
              <a:gd name="adj1" fmla="val -211307"/>
              <a:gd name="adj2" fmla="val 21463"/>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100"/>
              <a:t>The output shaft is controlled with a precise signal sent to the servo. The shaft turns from 0 – 180 degrees and back again</a:t>
            </a:r>
          </a:p>
        </p:txBody>
      </p:sp>
    </p:spTree>
    <p:extLst>
      <p:ext uri="{BB962C8B-B14F-4D97-AF65-F5344CB8AC3E}">
        <p14:creationId xmlns:p14="http://schemas.microsoft.com/office/powerpoint/2010/main" val="34976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641823" y="322290"/>
            <a:ext cx="3860352" cy="523220"/>
          </a:xfrm>
          <a:prstGeom prst="rect">
            <a:avLst/>
          </a:prstGeom>
          <a:noFill/>
        </p:spPr>
        <p:txBody>
          <a:bodyPr wrap="none" rtlCol="0">
            <a:spAutoFit/>
          </a:bodyPr>
          <a:lstStyle/>
          <a:p>
            <a:r>
              <a:rPr lang="en-US" sz="2800" b="1" dirty="0">
                <a:solidFill>
                  <a:schemeClr val="bg1"/>
                </a:solidFill>
              </a:rPr>
              <a:t>SG90 – Detailed Look</a:t>
            </a:r>
          </a:p>
        </p:txBody>
      </p:sp>
      <p:pic>
        <p:nvPicPr>
          <p:cNvPr id="3" name="Picture 2">
            <a:extLst>
              <a:ext uri="{FF2B5EF4-FFF2-40B4-BE49-F238E27FC236}">
                <a16:creationId xmlns:a16="http://schemas.microsoft.com/office/drawing/2014/main" id="{C2C032AA-CC06-5C49-84AB-BA9253C299FC}"/>
              </a:ext>
            </a:extLst>
          </p:cNvPr>
          <p:cNvPicPr>
            <a:picLocks noChangeAspect="1"/>
          </p:cNvPicPr>
          <p:nvPr/>
        </p:nvPicPr>
        <p:blipFill>
          <a:blip r:embed="rId4"/>
          <a:stretch>
            <a:fillRect/>
          </a:stretch>
        </p:blipFill>
        <p:spPr>
          <a:xfrm>
            <a:off x="1810023" y="1132883"/>
            <a:ext cx="5523953" cy="3688327"/>
          </a:xfrm>
          <a:prstGeom prst="rect">
            <a:avLst/>
          </a:prstGeom>
        </p:spPr>
      </p:pic>
      <p:sp>
        <p:nvSpPr>
          <p:cNvPr id="5" name="Rounded Rectangular Callout 4">
            <a:extLst>
              <a:ext uri="{FF2B5EF4-FFF2-40B4-BE49-F238E27FC236}">
                <a16:creationId xmlns:a16="http://schemas.microsoft.com/office/drawing/2014/main" id="{0E63D937-FF1C-8346-BDC3-8FF438571EAA}"/>
              </a:ext>
            </a:extLst>
          </p:cNvPr>
          <p:cNvSpPr/>
          <p:nvPr/>
        </p:nvSpPr>
        <p:spPr>
          <a:xfrm>
            <a:off x="7439585" y="1400433"/>
            <a:ext cx="1595840" cy="815546"/>
          </a:xfrm>
          <a:prstGeom prst="wedgeRoundRectCallout">
            <a:avLst>
              <a:gd name="adj1" fmla="val -210797"/>
              <a:gd name="adj2" fmla="val 70581"/>
              <a:gd name="adj3" fmla="val 16667"/>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Check out the cogs !</a:t>
            </a:r>
          </a:p>
        </p:txBody>
      </p:sp>
    </p:spTree>
    <p:extLst>
      <p:ext uri="{BB962C8B-B14F-4D97-AF65-F5344CB8AC3E}">
        <p14:creationId xmlns:p14="http://schemas.microsoft.com/office/powerpoint/2010/main" val="387177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4">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663464" y="347003"/>
            <a:ext cx="3817071" cy="523220"/>
          </a:xfrm>
          <a:prstGeom prst="rect">
            <a:avLst/>
          </a:prstGeom>
          <a:noFill/>
        </p:spPr>
        <p:txBody>
          <a:bodyPr wrap="none" rtlCol="0">
            <a:spAutoFit/>
          </a:bodyPr>
          <a:lstStyle/>
          <a:p>
            <a:r>
              <a:rPr lang="en-US" sz="2800" b="1" dirty="0">
                <a:solidFill>
                  <a:schemeClr val="bg1"/>
                </a:solidFill>
              </a:rPr>
              <a:t>Servo – Video how to</a:t>
            </a:r>
          </a:p>
        </p:txBody>
      </p:sp>
      <p:pic>
        <p:nvPicPr>
          <p:cNvPr id="4" name="Online Media 3" descr="Servo motor - Arduino for Beginner Tutorial">
            <a:hlinkClick r:id="" action="ppaction://media"/>
            <a:extLst>
              <a:ext uri="{FF2B5EF4-FFF2-40B4-BE49-F238E27FC236}">
                <a16:creationId xmlns:a16="http://schemas.microsoft.com/office/drawing/2014/main" id="{25064A2F-BE24-8040-9ED6-1EE615164264}"/>
              </a:ext>
            </a:extLst>
          </p:cNvPr>
          <p:cNvPicPr>
            <a:picLocks noRot="1" noChangeAspect="1"/>
          </p:cNvPicPr>
          <p:nvPr>
            <a:videoFile r:link="rId1"/>
          </p:nvPr>
        </p:nvPicPr>
        <p:blipFill>
          <a:blip r:embed="rId5"/>
          <a:stretch>
            <a:fillRect/>
          </a:stretch>
        </p:blipFill>
        <p:spPr>
          <a:xfrm>
            <a:off x="1524000" y="857250"/>
            <a:ext cx="6096000" cy="3429000"/>
          </a:xfrm>
          <a:prstGeom prst="rect">
            <a:avLst/>
          </a:prstGeom>
        </p:spPr>
      </p:pic>
    </p:spTree>
    <p:extLst>
      <p:ext uri="{BB962C8B-B14F-4D97-AF65-F5344CB8AC3E}">
        <p14:creationId xmlns:p14="http://schemas.microsoft.com/office/powerpoint/2010/main" val="152898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791705" y="347003"/>
            <a:ext cx="3560590" cy="523220"/>
          </a:xfrm>
          <a:prstGeom prst="rect">
            <a:avLst/>
          </a:prstGeom>
          <a:noFill/>
        </p:spPr>
        <p:txBody>
          <a:bodyPr wrap="none" rtlCol="0">
            <a:spAutoFit/>
          </a:bodyPr>
          <a:lstStyle/>
          <a:p>
            <a:r>
              <a:rPr lang="en-US" sz="2800" b="1" dirty="0">
                <a:solidFill>
                  <a:schemeClr val="bg1"/>
                </a:solidFill>
              </a:rPr>
              <a:t>Servos in Action (1)</a:t>
            </a:r>
          </a:p>
        </p:txBody>
      </p:sp>
      <p:pic>
        <p:nvPicPr>
          <p:cNvPr id="2" name="Picture 1">
            <a:extLst>
              <a:ext uri="{FF2B5EF4-FFF2-40B4-BE49-F238E27FC236}">
                <a16:creationId xmlns:a16="http://schemas.microsoft.com/office/drawing/2014/main" id="{DDFD29C2-9A5F-9F4E-BC6E-12DFF4A808B2}"/>
              </a:ext>
            </a:extLst>
          </p:cNvPr>
          <p:cNvPicPr>
            <a:picLocks noChangeAspect="1"/>
          </p:cNvPicPr>
          <p:nvPr/>
        </p:nvPicPr>
        <p:blipFill>
          <a:blip r:embed="rId4"/>
          <a:stretch>
            <a:fillRect/>
          </a:stretch>
        </p:blipFill>
        <p:spPr>
          <a:xfrm>
            <a:off x="1062681" y="948896"/>
            <a:ext cx="3996896" cy="3996896"/>
          </a:xfrm>
          <a:prstGeom prst="rect">
            <a:avLst/>
          </a:prstGeom>
        </p:spPr>
      </p:pic>
      <p:sp>
        <p:nvSpPr>
          <p:cNvPr id="3" name="Rounded Rectangular Callout 2">
            <a:extLst>
              <a:ext uri="{FF2B5EF4-FFF2-40B4-BE49-F238E27FC236}">
                <a16:creationId xmlns:a16="http://schemas.microsoft.com/office/drawing/2014/main" id="{29B42167-1EC3-904C-94BF-2F48C0C3AAC9}"/>
              </a:ext>
            </a:extLst>
          </p:cNvPr>
          <p:cNvSpPr/>
          <p:nvPr/>
        </p:nvSpPr>
        <p:spPr>
          <a:xfrm>
            <a:off x="5832389" y="2067698"/>
            <a:ext cx="2388973" cy="947352"/>
          </a:xfrm>
          <a:prstGeom prst="wedgeRoundRectCallout">
            <a:avLst>
              <a:gd name="adj1" fmla="val -143130"/>
              <a:gd name="adj2" fmla="val -21160"/>
              <a:gd name="adj3" fmla="val 16667"/>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t>This is an Arduino based robot arm ! Full of servos !</a:t>
            </a:r>
          </a:p>
        </p:txBody>
      </p:sp>
    </p:spTree>
    <p:extLst>
      <p:ext uri="{BB962C8B-B14F-4D97-AF65-F5344CB8AC3E}">
        <p14:creationId xmlns:p14="http://schemas.microsoft.com/office/powerpoint/2010/main" val="750479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791705" y="347003"/>
            <a:ext cx="3560590" cy="523220"/>
          </a:xfrm>
          <a:prstGeom prst="rect">
            <a:avLst/>
          </a:prstGeom>
          <a:noFill/>
        </p:spPr>
        <p:txBody>
          <a:bodyPr wrap="none" rtlCol="0">
            <a:spAutoFit/>
          </a:bodyPr>
          <a:lstStyle/>
          <a:p>
            <a:r>
              <a:rPr lang="en-US" sz="2800" b="1" dirty="0">
                <a:solidFill>
                  <a:schemeClr val="bg1"/>
                </a:solidFill>
              </a:rPr>
              <a:t>Servos in Action (2)</a:t>
            </a:r>
          </a:p>
        </p:txBody>
      </p:sp>
      <p:pic>
        <p:nvPicPr>
          <p:cNvPr id="4" name="Picture 3">
            <a:extLst>
              <a:ext uri="{FF2B5EF4-FFF2-40B4-BE49-F238E27FC236}">
                <a16:creationId xmlns:a16="http://schemas.microsoft.com/office/drawing/2014/main" id="{06CC52CE-76AB-C046-84D6-D1B3F89646DA}"/>
              </a:ext>
            </a:extLst>
          </p:cNvPr>
          <p:cNvPicPr>
            <a:picLocks noChangeAspect="1"/>
          </p:cNvPicPr>
          <p:nvPr/>
        </p:nvPicPr>
        <p:blipFill>
          <a:blip r:embed="rId4"/>
          <a:stretch>
            <a:fillRect/>
          </a:stretch>
        </p:blipFill>
        <p:spPr>
          <a:xfrm>
            <a:off x="922638" y="1017003"/>
            <a:ext cx="4537165" cy="3779494"/>
          </a:xfrm>
          <a:prstGeom prst="rect">
            <a:avLst/>
          </a:prstGeom>
        </p:spPr>
      </p:pic>
      <p:sp>
        <p:nvSpPr>
          <p:cNvPr id="3" name="Rounded Rectangular Callout 2">
            <a:extLst>
              <a:ext uri="{FF2B5EF4-FFF2-40B4-BE49-F238E27FC236}">
                <a16:creationId xmlns:a16="http://schemas.microsoft.com/office/drawing/2014/main" id="{29B42167-1EC3-904C-94BF-2F48C0C3AAC9}"/>
              </a:ext>
            </a:extLst>
          </p:cNvPr>
          <p:cNvSpPr/>
          <p:nvPr/>
        </p:nvSpPr>
        <p:spPr>
          <a:xfrm>
            <a:off x="5832389" y="2067698"/>
            <a:ext cx="2388973" cy="947352"/>
          </a:xfrm>
          <a:prstGeom prst="wedgeRoundRectCallout">
            <a:avLst>
              <a:gd name="adj1" fmla="val -162785"/>
              <a:gd name="adj2" fmla="val -20290"/>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t>This servo has been adapted to use with lego !! Forget Mindstorms and build your own !</a:t>
            </a:r>
          </a:p>
        </p:txBody>
      </p:sp>
    </p:spTree>
    <p:extLst>
      <p:ext uri="{BB962C8B-B14F-4D97-AF65-F5344CB8AC3E}">
        <p14:creationId xmlns:p14="http://schemas.microsoft.com/office/powerpoint/2010/main" val="291434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791705" y="347003"/>
            <a:ext cx="3560590" cy="523220"/>
          </a:xfrm>
          <a:prstGeom prst="rect">
            <a:avLst/>
          </a:prstGeom>
          <a:noFill/>
        </p:spPr>
        <p:txBody>
          <a:bodyPr wrap="none" rtlCol="0">
            <a:spAutoFit/>
          </a:bodyPr>
          <a:lstStyle/>
          <a:p>
            <a:r>
              <a:rPr lang="en-US" sz="2800" b="1" dirty="0">
                <a:solidFill>
                  <a:schemeClr val="bg1"/>
                </a:solidFill>
              </a:rPr>
              <a:t>Servos in Action (3)</a:t>
            </a:r>
          </a:p>
        </p:txBody>
      </p:sp>
      <p:pic>
        <p:nvPicPr>
          <p:cNvPr id="2" name="Picture 1">
            <a:extLst>
              <a:ext uri="{FF2B5EF4-FFF2-40B4-BE49-F238E27FC236}">
                <a16:creationId xmlns:a16="http://schemas.microsoft.com/office/drawing/2014/main" id="{067B73DA-9EEA-8A4B-9F01-9338D6B675C2}"/>
              </a:ext>
            </a:extLst>
          </p:cNvPr>
          <p:cNvPicPr>
            <a:picLocks noChangeAspect="1"/>
          </p:cNvPicPr>
          <p:nvPr/>
        </p:nvPicPr>
        <p:blipFill>
          <a:blip r:embed="rId4"/>
          <a:stretch>
            <a:fillRect/>
          </a:stretch>
        </p:blipFill>
        <p:spPr>
          <a:xfrm>
            <a:off x="815547" y="1158082"/>
            <a:ext cx="4723890" cy="3507624"/>
          </a:xfrm>
          <a:prstGeom prst="rect">
            <a:avLst/>
          </a:prstGeom>
        </p:spPr>
      </p:pic>
      <p:sp>
        <p:nvSpPr>
          <p:cNvPr id="3" name="Rounded Rectangular Callout 2">
            <a:extLst>
              <a:ext uri="{FF2B5EF4-FFF2-40B4-BE49-F238E27FC236}">
                <a16:creationId xmlns:a16="http://schemas.microsoft.com/office/drawing/2014/main" id="{29B42167-1EC3-904C-94BF-2F48C0C3AAC9}"/>
              </a:ext>
            </a:extLst>
          </p:cNvPr>
          <p:cNvSpPr/>
          <p:nvPr/>
        </p:nvSpPr>
        <p:spPr>
          <a:xfrm>
            <a:off x="5832389" y="2067698"/>
            <a:ext cx="2693773" cy="881448"/>
          </a:xfrm>
          <a:prstGeom prst="wedgeRoundRectCallout">
            <a:avLst>
              <a:gd name="adj1" fmla="val -122440"/>
              <a:gd name="adj2" fmla="val -38551"/>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t>The Ottobot Minion by @CoolTrish has 6 servos. Can you guess where they are?</a:t>
            </a:r>
          </a:p>
        </p:txBody>
      </p:sp>
    </p:spTree>
    <p:extLst>
      <p:ext uri="{BB962C8B-B14F-4D97-AF65-F5344CB8AC3E}">
        <p14:creationId xmlns:p14="http://schemas.microsoft.com/office/powerpoint/2010/main" val="1068061311"/>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ne-Following-Robot" id="{F0B58F2F-D524-3C4C-8917-4D17A14A238B}" vid="{4B082FE9-3A54-7449-8DCD-DD13E8FB57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9138</TotalTime>
  <Words>434</Words>
  <Application>Microsoft Macintosh PowerPoint</Application>
  <PresentationFormat>On-screen Show (16:9)</PresentationFormat>
  <Paragraphs>45</Paragraphs>
  <Slides>14</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Arial</vt:lpstr>
      <vt:lpstr>Courier New</vt:lpstr>
      <vt:lpstr>Material</vt:lpstr>
      <vt:lpstr>Servos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following Robot</dc:title>
  <cp:lastModifiedBy>Peter Januarius</cp:lastModifiedBy>
  <cp:revision>81</cp:revision>
  <cp:lastPrinted>2018-03-16T02:25:33Z</cp:lastPrinted>
  <dcterms:modified xsi:type="dcterms:W3CDTF">2019-06-09T07:34:09Z</dcterms:modified>
</cp:coreProperties>
</file>